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11C50DF2-3125-4548-B71E-318541B0E434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1/26/22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95AE9FD-EB9C-485C-9821-3F4AB342E45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bf0f5"/>
            </a:gs>
            <a:gs pos="50000">
              <a:srgbClr val="dbf0f5"/>
            </a:gs>
            <a:gs pos="100000">
              <a:srgbClr val="dbf0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1333800"/>
            <a:ext cx="1103760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Lake Mead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1371600" y="4114800"/>
            <a:ext cx="9142920" cy="205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Deb Hughes Hallett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University of Arizona/Harvard Kennedy School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Mathematics Consortium Working Group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https://mcwg.github.io/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6400800" y="6629400"/>
            <a:ext cx="1803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617220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HelveticaNeue"/>
                <a:ea typeface="HelveticaNeue"/>
              </a:rPr>
              <a:t>© 2022 </a:t>
            </a:r>
            <a:r>
              <a:rPr b="0" i="1" lang="en-US" sz="1400" spc="-1" strike="noStrike">
                <a:solidFill>
                  <a:srgbClr val="1b1f22"/>
                </a:solidFill>
                <a:latin typeface="HelveticaNeue-Italic"/>
                <a:ea typeface="HelveticaNeue-Italic"/>
              </a:rPr>
              <a:t>Mathematics Consortium Working Group, Hughes Hallett et al.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36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Arial"/>
              </a:rPr>
              <a:t>https://mcwg.github.io/climate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760" y="1823040"/>
            <a:ext cx="4614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1f4e79"/>
                </a:solidFill>
                <a:latin typeface="Calibri Light"/>
              </a:rPr>
              <a:t>What Does this Mean for Arizona?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0" y="4287960"/>
            <a:ext cx="8992800" cy="252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1f4e79"/>
                </a:solidFill>
                <a:latin typeface="Calibri Light"/>
              </a:rPr>
              <a:t>Less Water: 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Water comes via Colorado river from Lake Mead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River flow is shrinking; we are in a long drought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Flow is about 12-15 million acre-feet per year (in a good year)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Western states use 20 million acre-feet per year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Picture 3" descr="A picture containing mountain, rock, nature&#10;&#10;Description automatically generated"/>
          <p:cNvPicPr/>
          <p:nvPr/>
        </p:nvPicPr>
        <p:blipFill>
          <a:blip r:embed="rId1"/>
          <a:stretch/>
        </p:blipFill>
        <p:spPr>
          <a:xfrm>
            <a:off x="5176080" y="0"/>
            <a:ext cx="7015680" cy="3947400"/>
          </a:xfrm>
          <a:prstGeom prst="rect">
            <a:avLst/>
          </a:prstGeom>
          <a:ln w="0">
            <a:noFill/>
          </a:ln>
        </p:spPr>
      </p:pic>
      <p:sp>
        <p:nvSpPr>
          <p:cNvPr id="161" name="TextBox 3"/>
          <p:cNvSpPr/>
          <p:nvPr/>
        </p:nvSpPr>
        <p:spPr>
          <a:xfrm>
            <a:off x="60840" y="41760"/>
            <a:ext cx="48128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</a:rPr>
              <a:t>https://www.nps.gov/lake/learn/drought.htm</a:t>
            </a:r>
            <a:endParaRPr b="0" lang="en-US" sz="1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</a:rPr>
              <a:t>https://e360.yale.edu/series/crisis-on-the-colorado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62" name="TextBox 4"/>
          <p:cNvSpPr/>
          <p:nvPr/>
        </p:nvSpPr>
        <p:spPr>
          <a:xfrm>
            <a:off x="1048680" y="663840"/>
            <a:ext cx="397620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Lake Mead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is about 35% full 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with “bathtub ring”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63" name="Picture 4" descr="A picture containing text, nature&#10;&#10;Description automatically generated"/>
          <p:cNvPicPr/>
          <p:nvPr/>
        </p:nvPicPr>
        <p:blipFill>
          <a:blip r:embed="rId2"/>
          <a:srcRect l="117" t="0" r="0" b="27707"/>
          <a:stretch/>
        </p:blipFill>
        <p:spPr>
          <a:xfrm>
            <a:off x="3668040" y="3947760"/>
            <a:ext cx="8598240" cy="291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696880" y="712800"/>
            <a:ext cx="3249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3000"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1f4e79"/>
                </a:solidFill>
                <a:latin typeface="Calibri Light"/>
              </a:rPr>
              <a:t>Why is  the Climate Change Changing?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712440" y="4395960"/>
            <a:ext cx="10515240" cy="231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Carbon dioxide in atmosphere is increasing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This traps heat (the “greenhouse effect”), causing warming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Why is carbon dioxide increasing?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Scientists are almost certain that humans are responsible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Not everyone agrees humans are responsible;  some are “climate deniers”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Picture 1" descr="A picture containing sky, nature, clouds, outdoor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8001000" cy="4177440"/>
          </a:xfrm>
          <a:prstGeom prst="rect">
            <a:avLst/>
          </a:prstGeom>
          <a:ln w="0">
            <a:noFill/>
          </a:ln>
        </p:spPr>
      </p:pic>
      <p:sp>
        <p:nvSpPr>
          <p:cNvPr id="167" name="TextBox 1"/>
          <p:cNvSpPr/>
          <p:nvPr/>
        </p:nvSpPr>
        <p:spPr>
          <a:xfrm>
            <a:off x="8483760" y="142560"/>
            <a:ext cx="346212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800" spc="-1" strike="noStrike">
                <a:solidFill>
                  <a:srgbClr val="000000"/>
                </a:solidFill>
                <a:latin typeface="Calibri"/>
              </a:rPr>
              <a:t>https://climate.nasa.gov/resources/global-warming-vs-climate-change/</a:t>
            </a:r>
            <a:endParaRPr b="0" lang="en-U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771160" y="825840"/>
            <a:ext cx="6136920" cy="1314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1f4e79"/>
                </a:solidFill>
                <a:latin typeface="Calibri Light"/>
              </a:rPr>
              <a:t>What Does the Future Look Like in Lake Mead?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Box 2"/>
          <p:cNvSpPr/>
          <p:nvPr/>
        </p:nvSpPr>
        <p:spPr>
          <a:xfrm>
            <a:off x="9591840" y="113040"/>
            <a:ext cx="259992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</a:rPr>
              <a:t>https://www.nps.gov/lake/learn/drought.htm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70" name="Picture 2" descr="A picture containing chart&#10;&#10;Description automatically generated"/>
          <p:cNvPicPr/>
          <p:nvPr/>
        </p:nvPicPr>
        <p:blipFill>
          <a:blip r:embed="rId1"/>
          <a:stretch/>
        </p:blipFill>
        <p:spPr>
          <a:xfrm>
            <a:off x="5771160" y="2841480"/>
            <a:ext cx="6371280" cy="39999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6" descr="A high angle view of a dam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0" y="0"/>
            <a:ext cx="5770800" cy="3278880"/>
          </a:xfrm>
          <a:prstGeom prst="rect">
            <a:avLst/>
          </a:prstGeom>
          <a:ln w="0">
            <a:noFill/>
          </a:ln>
        </p:spPr>
      </p:pic>
      <p:sp>
        <p:nvSpPr>
          <p:cNvPr id="172" name="TextBox 6"/>
          <p:cNvSpPr/>
          <p:nvPr/>
        </p:nvSpPr>
        <p:spPr>
          <a:xfrm>
            <a:off x="594360" y="4305240"/>
            <a:ext cx="42897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1f4e79"/>
                </a:solidFill>
                <a:latin typeface="Calibri"/>
              </a:rPr>
              <a:t>Lower rainfall and snow melt</a:t>
            </a: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1f4e79"/>
                </a:solidFill>
                <a:latin typeface="Calibri"/>
              </a:rPr>
              <a:t>Higher demand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6400" y="1312200"/>
            <a:ext cx="6136920" cy="1314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1f4e79"/>
                </a:solidFill>
                <a:latin typeface="Calibri Light"/>
              </a:rPr>
              <a:t>How Certain is the Shortage?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0" y="3651120"/>
            <a:ext cx="7181640" cy="252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en-US" sz="3000" spc="-1" strike="noStrike">
                <a:solidFill>
                  <a:srgbClr val="1f4e79"/>
                </a:solidFill>
                <a:latin typeface="Calibri Light"/>
              </a:rPr>
              <a:t>That it will happen: Essentially Certain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f4e79"/>
                </a:solidFill>
                <a:latin typeface="Calibri Light"/>
              </a:rPr>
              <a:t>When it will happen:  Very Uncertain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f4e79"/>
                </a:solidFill>
                <a:latin typeface="Calibri Light"/>
              </a:rPr>
              <a:t>Waiting till it happens to plan: </a:t>
            </a:r>
            <a:r>
              <a:rPr b="1" i="1" lang="en-US" sz="2800" spc="-1" strike="noStrike">
                <a:solidFill>
                  <a:srgbClr val="1f4e79"/>
                </a:solidFill>
                <a:latin typeface="Calibri Light"/>
              </a:rPr>
              <a:t>Bad Idea</a:t>
            </a:r>
            <a:r>
              <a:rPr b="1" lang="en-US" sz="2800" spc="-1" strike="noStrike">
                <a:solidFill>
                  <a:srgbClr val="1f4e79"/>
                </a:solidFill>
                <a:latin typeface="Calibri Light"/>
              </a:rPr>
              <a:t>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f4e79"/>
                </a:solidFill>
                <a:latin typeface="Calibri Light"/>
              </a:rPr>
              <a:t>Your students will be the ones experiencing and voting on this!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Box 5"/>
          <p:cNvSpPr/>
          <p:nvPr/>
        </p:nvSpPr>
        <p:spPr>
          <a:xfrm>
            <a:off x="60840" y="41760"/>
            <a:ext cx="529092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</a:rPr>
              <a:t>https://e360.yale.edu/features/on-the-water-starved-colorado-river-drought-is-the-new-normal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76" name="TextBox 7"/>
          <p:cNvSpPr/>
          <p:nvPr/>
        </p:nvSpPr>
        <p:spPr>
          <a:xfrm>
            <a:off x="4149360" y="468720"/>
            <a:ext cx="294444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Lake Mead about 35% full with “bathtub ring”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7" name="Picture 5" descr="A picture containing water, outdoor, mountain, nature&#10;&#10;Description automatically generated"/>
          <p:cNvPicPr/>
          <p:nvPr/>
        </p:nvPicPr>
        <p:blipFill>
          <a:blip r:embed="rId1"/>
          <a:stretch/>
        </p:blipFill>
        <p:spPr>
          <a:xfrm>
            <a:off x="7340760" y="0"/>
            <a:ext cx="4850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bf0f5"/>
            </a:gs>
            <a:gs pos="50000">
              <a:srgbClr val="dbf0f5"/>
            </a:gs>
            <a:gs pos="100000">
              <a:srgbClr val="dbf0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1604160"/>
            <a:ext cx="1103760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More climate change resources 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1371600" y="2971800"/>
            <a:ext cx="9142920" cy="205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https://mcwg.github.io/climate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6400800" y="6629400"/>
            <a:ext cx="1803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/>
          <p:nvPr/>
        </p:nvSpPr>
        <p:spPr>
          <a:xfrm>
            <a:off x="6172200" y="655884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HelveticaNeue"/>
                <a:ea typeface="HelveticaNeue"/>
              </a:rPr>
              <a:t>© 2022 </a:t>
            </a:r>
            <a:r>
              <a:rPr b="0" i="1" lang="en-US" sz="1400" spc="-1" strike="noStrike">
                <a:solidFill>
                  <a:srgbClr val="1b1f22"/>
                </a:solidFill>
                <a:latin typeface="HelveticaNeue-Italic"/>
                <a:ea typeface="HelveticaNeue-Italic"/>
              </a:rPr>
              <a:t>Mathematics Consortium Working Group, Hughes Hallett et al.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36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Arial"/>
              </a:rPr>
              <a:t>https://mcwg.github.io/climate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Application>LibreOffice/7.2.5.2$MacOSX_X86_64 LibreOffice_project/499f9727c189e6ef3471021d6132d4c694f357e5</Application>
  <AppVersion>15.0000</AppVersion>
  <Words>2214</Words>
  <Paragraphs>291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2021-02-21T03:50:53Z</dcterms:created>
  <dc:creator>Deborah</dc:creator>
  <dc:description/>
  <dc:language>en-US</dc:language>
  <cp:lastModifiedBy/>
  <dcterms:modified xsi:type="dcterms:W3CDTF">2022-01-26T09:34:17Z</dcterms:modified>
  <cp:revision>246</cp:revision>
  <dc:subject/>
  <dc:title>Does Data Have a Place in a Calculus Course?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27</vt:i4>
  </property>
</Properties>
</file>